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chart>
    <c:autoTitleDeleted val="1"/>
    <c:view3D>
      <c:rotX val="16"/>
      <c:rotY val="19"/>
      <c:rAngAx val="1"/>
    </c:view3D>
    <c:floor>
      <c:spPr>
        <a:ln w="9360">
          <a:solidFill>
            <a:srgbClr val="878787"/>
          </a:solidFill>
          <a:round/>
        </a:ln>
      </c:spPr>
    </c:floor>
    <c:plotArea>
      <c:layout/>
      <c:bar3DChart>
        <c:barDir val="col"/>
        <c:grouping val="clustered"/>
        <c:varyColors val="1"/>
        <c:ser>
          <c:idx val="0"/>
          <c:order val="0"/>
          <c:tx>
            <c:strRef>
              <c:f>label 1</c:f>
              <c:strCache>
                <c:ptCount val="1"/>
                <c:pt idx="0">
                  <c:v>МОТИВ</c:v>
                </c:pt>
              </c:strCache>
            </c:strRef>
          </c:tx>
          <c:spPr>
            <a:solidFill>
              <a:srgbClr val="4F81BD"/>
            </a:solidFill>
          </c:spPr>
          <c:invertIfNegative val="1"/>
          <c:dLbls>
            <c:dLbl>
              <c:idx val="0"/>
              <c:layout>
                <c:manualLayout>
                  <c:x val="3.5834590246354964E-2"/>
                  <c:y val="-1.8584858169728061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17</a:t>
                    </a:r>
                  </a:p>
                </c:rich>
              </c:tx>
              <c:showVal val="1"/>
            </c:dLbl>
            <c:showVal val="1"/>
          </c:dLbls>
          <c:val>
            <c:numRef>
              <c:f>0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МТС</c:v>
                </c:pt>
              </c:strCache>
            </c:strRef>
          </c:tx>
          <c:invertIfNegative val="1"/>
          <c:dLbls>
            <c:dLbl>
              <c:idx val="0"/>
              <c:layout>
                <c:manualLayout>
                  <c:x val="3.2577133417469588E-2"/>
                  <c:y val="-1.1150914901836824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16</a:t>
                    </a:r>
                  </a:p>
                </c:rich>
              </c:tx>
              <c:showVal val="1"/>
            </c:dLbl>
            <c:showVal val="1"/>
          </c:dLbls>
          <c:val>
            <c:numRef>
              <c:f>1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2"/>
          <c:order val="2"/>
          <c:tx>
            <c:strRef>
              <c:f>label 3</c:f>
              <c:strCache>
                <c:ptCount val="1"/>
                <c:pt idx="0">
                  <c:v>МЕГАФОН</c:v>
                </c:pt>
              </c:strCache>
            </c:strRef>
          </c:tx>
          <c:spPr>
            <a:solidFill>
              <a:srgbClr val="9BBB59"/>
            </a:solidFill>
          </c:spPr>
          <c:invertIfNegative val="1"/>
          <c:dLbls>
            <c:dLbl>
              <c:idx val="0"/>
              <c:layout>
                <c:manualLayout>
                  <c:x val="3.9092560100963479E-2"/>
                  <c:y val="-1.4867886535782445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13</a:t>
                    </a:r>
                  </a:p>
                </c:rich>
              </c:tx>
              <c:showVal val="1"/>
            </c:dLbl>
            <c:showVal val="1"/>
          </c:dLbls>
          <c:val>
            <c:numRef>
              <c:f>2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er>
          <c:idx val="3"/>
          <c:order val="3"/>
          <c:tx>
            <c:strRef>
              <c:f>label 4</c:f>
              <c:strCache>
                <c:ptCount val="1"/>
                <c:pt idx="0">
                  <c:v>БИЛАЙН</c:v>
                </c:pt>
              </c:strCache>
            </c:strRef>
          </c:tx>
          <c:spPr>
            <a:solidFill>
              <a:srgbClr val="8064A2"/>
            </a:solidFill>
          </c:spPr>
          <c:invertIfNegative val="1"/>
          <c:dLbls>
            <c:dLbl>
              <c:idx val="0"/>
              <c:layout>
                <c:manualLayout>
                  <c:x val="3.5834846759216533E-2"/>
                  <c:y val="-2.9735773071564893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/>
                      <a:t>5</a:t>
                    </a:r>
                  </a:p>
                </c:rich>
              </c:tx>
              <c:showVal val="1"/>
            </c:dLbl>
            <c:showVal val="1"/>
          </c:dLbls>
          <c:val>
            <c:numRef>
              <c:f>3</c:f>
              <c:numCache>
                <c:formatCode>General</c:formatCode>
                <c:ptCount val="1"/>
                <c:pt idx="0">
                  <c:v>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</c14:spPr>
              </c14:invertSolidFillFmt>
            </c:ext>
          </c:extLst>
        </c:ser>
        <c:shape val="box"/>
        <c:axId val="80932224"/>
        <c:axId val="66012288"/>
        <c:axId val="0"/>
      </c:bar3DChart>
      <c:catAx>
        <c:axId val="80932224"/>
        <c:scaling>
          <c:orientation val="minMax"/>
        </c:scaling>
        <c:delete val="1"/>
        <c:axPos val="b"/>
        <c:tickLblPos val="none"/>
        <c:crossAx val="66012288"/>
        <c:crossesAt val="0"/>
        <c:auto val="1"/>
        <c:lblAlgn val="ctr"/>
        <c:lblOffset val="100"/>
        <c:noMultiLvlLbl val="1"/>
      </c:catAx>
      <c:valAx>
        <c:axId val="66012288"/>
        <c:scaling>
          <c:orientation val="minMax"/>
          <c:min val="0"/>
        </c:scaling>
        <c:delete val="1"/>
        <c:axPos val="l"/>
        <c:majorGridlines>
          <c:spPr>
            <a:ln w="9360">
              <a:solidFill>
                <a:srgbClr val="878787"/>
              </a:solidFill>
              <a:round/>
            </a:ln>
          </c:spPr>
        </c:majorGridlines>
        <c:minorGridlines>
          <c:spPr>
            <a:ln w="9360">
              <a:solidFill>
                <a:srgbClr val="878787"/>
              </a:solidFill>
              <a:round/>
            </a:ln>
          </c:spPr>
        </c:minorGridlines>
        <c:numFmt formatCode="General" sourceLinked="1"/>
        <c:tickLblPos val="none"/>
        <c:crossAx val="80932224"/>
        <c:crossesAt val="0"/>
        <c:crossBetween val="between"/>
      </c:valAx>
    </c:plotArea>
    <c:legend>
      <c:legendPos val="r"/>
      <c:layout>
        <c:manualLayout>
          <c:xMode val="edge"/>
          <c:yMode val="edge"/>
          <c:x val="0.66123859800330409"/>
          <c:y val="4.8787740432456497E-2"/>
          <c:w val="0.32573054862970835"/>
          <c:h val="0.352312717311137"/>
        </c:manualLayout>
      </c:layout>
      <c:overlay val="1"/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zero"/>
    <c:showDLblsOverMax val="1"/>
  </c:chart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Для правки формата примечаний щелкните мышью</a:t>
            </a:r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/>
              <a:t>&lt;заголовок&gt;</a:t>
            </a:r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r>
              <a:rPr lang="ru-RU"/>
              <a:t>&lt;дата/время&gt;</a:t>
            </a:r>
            <a:endParaRPr/>
          </a:p>
        </p:txBody>
      </p:sp>
      <p:sp>
        <p:nvSpPr>
          <p:cNvPr id="11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r>
              <a:rPr lang="ru-RU"/>
              <a:t>&lt;нижний колонтитул&gt;</a:t>
            </a:r>
            <a:endParaRPr/>
          </a:p>
        </p:txBody>
      </p:sp>
      <p:sp>
        <p:nvSpPr>
          <p:cNvPr id="11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wrap="none" lIns="0" tIns="0" rIns="0" bIns="0" anchor="b"/>
          <a:lstStyle/>
          <a:p>
            <a:pPr algn="r"/>
            <a:fld id="{F18151F1-E141-41C1-A1C1-110141A1F131}" type="slidenum">
              <a:rPr lang="ru-RU"/>
              <a:pPr algn="r"/>
              <a:t>‹#›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887086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174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21F11151-1101-4121-9121-11F13151C100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pPr/>
              <a:t>2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151464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176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E19151A1-9181-4161-A1F1-51E1711161C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pPr/>
              <a:t>4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808564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178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31B151D1-5141-4181-8141-0161F171B15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pPr/>
              <a:t>5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481834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180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A1812101-F1C1-4121-81B1-B1511141B1D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pPr/>
              <a:t>9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3696184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body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182" name="TextShape 2"/>
          <p:cNvSpPr txBox="1"/>
          <p:nvPr/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912171E1-E1C1-4141-8121-1131A1D10191}" type="slidenum">
              <a:rPr lang="ru-RU">
                <a:solidFill>
                  <a:srgbClr val="000000"/>
                </a:solidFill>
                <a:latin typeface="+mn-lt"/>
                <a:ea typeface="+mn-ea"/>
              </a:rPr>
              <a:pPr/>
              <a:t>10</a:t>
            </a:fld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64018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8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1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2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92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8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3520" y="39636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3520" y="1600200"/>
            <a:ext cx="401544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82285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>
                <a:solidFill>
                  <a:srgbClr val="000000"/>
                </a:solidFill>
                <a:latin typeface="Calibri"/>
              </a:rPr>
              <a:t>30.1.13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31E1E1D1-81F1-41B1-91E1-B171E1E131F1}" type="slidenum">
              <a:rPr lang="ru-RU">
                <a:solidFill>
                  <a:srgbClr val="000000"/>
                </a:solidFill>
                <a:latin typeface="Calibri"/>
              </a:rPr>
              <a:pPr/>
              <a:t>‹#›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39" name="PlaceHolder 3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>
                <a:solidFill>
                  <a:srgbClr val="000000"/>
                </a:solidFill>
                <a:latin typeface="Calibri"/>
              </a:rPr>
              <a:t>30.1.13</a:t>
            </a:r>
            <a:endParaRPr/>
          </a:p>
        </p:txBody>
      </p:sp>
      <p:sp>
        <p:nvSpPr>
          <p:cNvPr id="40" name="PlaceHolder 4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41" name="PlaceHolder 5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0101E171-D101-41C1-91E1-D1C16101E1E1}" type="slidenum">
              <a:rPr lang="ru-RU">
                <a:solidFill>
                  <a:srgbClr val="000000"/>
                </a:solidFill>
                <a:latin typeface="Calibri"/>
              </a:rPr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>
                <a:solidFill>
                  <a:srgbClr val="000000"/>
                </a:solidFill>
                <a:latin typeface="Calibri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/>
          <a:lstStyle/>
          <a:p>
            <a:pPr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Восьмой уровень структуры</a:t>
            </a:r>
            <a:endParaRPr/>
          </a:p>
          <a:p>
            <a:r>
              <a:rPr lang="ru-RU" sz="2800">
                <a:solidFill>
                  <a:srgbClr val="000000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r>
              <a:rPr lang="ru-RU" sz="20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anchor="ctr"/>
          <a:lstStyle/>
          <a:p>
            <a:pPr>
              <a:buSzPct val="45000"/>
              <a:buFont typeface="StarSymbol"/>
              <a:buChar char="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Четвёртый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Восьмой уровень структуры</a:t>
            </a:r>
            <a:endParaRPr/>
          </a:p>
          <a:p>
            <a:r>
              <a:rPr lang="ru-RU" sz="2800">
                <a:solidFill>
                  <a:srgbClr val="8B8B8B"/>
                </a:solidFill>
                <a:latin typeface="Calibri"/>
              </a:rPr>
              <a:t>Девятый уровень структурыОбразец текста</a:t>
            </a:r>
            <a:endParaRPr/>
          </a:p>
          <a:p>
            <a:r>
              <a:rPr lang="ru-RU" sz="2400">
                <a:solidFill>
                  <a:srgbClr val="000000"/>
                </a:solidFill>
                <a:latin typeface="Calibri"/>
              </a:rPr>
              <a:t>Второй уровень</a:t>
            </a:r>
            <a:endParaRPr/>
          </a:p>
          <a:p>
            <a:r>
              <a:rPr lang="ru-RU" sz="2000">
                <a:solidFill>
                  <a:srgbClr val="000000"/>
                </a:solidFill>
                <a:latin typeface="Calibri"/>
              </a:rPr>
              <a:t>Третий уровень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/>
          </a:p>
          <a:p>
            <a:r>
              <a:rPr lang="ru-RU">
                <a:solidFill>
                  <a:srgbClr val="000000"/>
                </a:solidFill>
                <a:latin typeface="Calibri"/>
              </a:rPr>
              <a:t>Пятый уровень</a:t>
            </a:r>
            <a:endParaRPr/>
          </a:p>
        </p:txBody>
      </p:sp>
      <p:sp>
        <p:nvSpPr>
          <p:cNvPr id="77" name="PlaceHolder 4"/>
          <p:cNvSpPr>
            <a:spLocks noGrp="1"/>
          </p:cNvSpPr>
          <p:nvPr>
            <p:ph type="dt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r>
              <a:rPr lang="ru-RU">
                <a:solidFill>
                  <a:srgbClr val="000000"/>
                </a:solidFill>
                <a:latin typeface="Calibri"/>
              </a:rPr>
              <a:t>30.1.13</a:t>
            </a:r>
            <a:endParaRPr/>
          </a:p>
        </p:txBody>
      </p:sp>
      <p:sp>
        <p:nvSpPr>
          <p:cNvPr id="78" name="PlaceHolder 5"/>
          <p:cNvSpPr>
            <a:spLocks noGrp="1"/>
          </p:cNvSpPr>
          <p:nvPr>
            <p:ph type="ftr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endParaRPr/>
          </a:p>
        </p:txBody>
      </p:sp>
      <p:sp>
        <p:nvSpPr>
          <p:cNvPr id="79" name="PlaceHolder 6"/>
          <p:cNvSpPr>
            <a:spLocks noGrp="1"/>
          </p:cNvSpPr>
          <p:nvPr>
            <p:ph type="sldNum"/>
          </p:nvPr>
        </p:nvSpPr>
        <p:spPr>
          <a:xfrm>
            <a:off x="0" y="0"/>
            <a:ext cx="360" cy="360"/>
          </a:xfrm>
          <a:prstGeom prst="rect">
            <a:avLst/>
          </a:prstGeom>
        </p:spPr>
        <p:txBody>
          <a:bodyPr lIns="90000" tIns="45000" rIns="90000" bIns="45000"/>
          <a:lstStyle/>
          <a:p>
            <a:fld id="{81D181F1-31E1-4131-9111-6151C1D18151}" type="slidenum">
              <a:rPr lang="ru-RU">
                <a:solidFill>
                  <a:srgbClr val="000000"/>
                </a:solidFill>
                <a:latin typeface="Calibri"/>
              </a:rPr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chart" Target="../charts/chart1.xml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11" Type="http://schemas.openxmlformats.org/officeDocument/2006/relationships/image" Target="../media/image2.jpe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971640" y="188640"/>
            <a:ext cx="7556040" cy="64764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2700" b="1">
                <a:solidFill>
                  <a:srgbClr val="000000"/>
                </a:solidFill>
                <a:latin typeface="Calibri"/>
              </a:rPr>
              <a:t>МБОУ</a:t>
            </a:r>
            <a:r>
              <a:rPr lang="ru-RU" sz="2200" b="1">
                <a:solidFill>
                  <a:srgbClr val="000000"/>
                </a:solidFill>
                <a:latin typeface="Calibri"/>
              </a:rPr>
              <a:t> Гимназия №18</a:t>
            </a:r>
            <a:r>
              <a:rPr lang="ru-RU" sz="2000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118" name="CustomShape 2"/>
          <p:cNvSpPr/>
          <p:nvPr/>
        </p:nvSpPr>
        <p:spPr>
          <a:xfrm>
            <a:off x="5520240" y="4293000"/>
            <a:ext cx="3341160" cy="1006560"/>
          </a:xfrm>
          <a:prstGeom prst="rect">
            <a:avLst/>
          </a:prstGeom>
        </p:spPr>
        <p:txBody>
          <a:bodyPr wrap="none"/>
          <a:lstStyle/>
          <a:p>
            <a:r>
              <a:rPr lang="ru-RU" sz="2000" b="1">
                <a:solidFill>
                  <a:srgbClr val="000000"/>
                </a:solidFill>
                <a:latin typeface="Calibri"/>
              </a:rPr>
              <a:t>Ученик 2 «В» класса</a:t>
            </a:r>
            <a:endParaRPr/>
          </a:p>
          <a:p>
            <a:r>
              <a:rPr lang="ru-RU" sz="2000" b="1">
                <a:solidFill>
                  <a:srgbClr val="000000"/>
                </a:solidFill>
                <a:latin typeface="Calibri"/>
              </a:rPr>
              <a:t>Жуков Иван</a:t>
            </a:r>
            <a:endParaRPr/>
          </a:p>
          <a:p>
            <a:r>
              <a:rPr lang="ru-RU" sz="2000" b="1">
                <a:solidFill>
                  <a:srgbClr val="000000"/>
                </a:solidFill>
                <a:latin typeface="Calibri"/>
              </a:rPr>
              <a:t>Руководитель: Гагарина Л.А.</a:t>
            </a:r>
            <a:endParaRPr/>
          </a:p>
        </p:txBody>
      </p:sp>
      <p:sp>
        <p:nvSpPr>
          <p:cNvPr id="119" name="CustomShape 3"/>
          <p:cNvSpPr/>
          <p:nvPr/>
        </p:nvSpPr>
        <p:spPr>
          <a:xfrm>
            <a:off x="1364760" y="1845000"/>
            <a:ext cx="6671160" cy="2285280"/>
          </a:xfrm>
          <a:prstGeom prst="rect">
            <a:avLst/>
          </a:prstGeom>
        </p:spPr>
        <p:txBody>
          <a:bodyPr wrap="none"/>
          <a:lstStyle/>
          <a:p>
            <a:pPr algn="ctr"/>
            <a:r>
              <a:rPr lang="ru-RU" sz="4800" b="1" dirty="0">
                <a:solidFill>
                  <a:srgbClr val="002060"/>
                </a:solidFill>
                <a:latin typeface="Calibri"/>
              </a:rPr>
              <a:t>ЦИФРЫ-ЛИДЕРЫ</a:t>
            </a:r>
            <a:endParaRPr dirty="0"/>
          </a:p>
          <a:p>
            <a:pPr algn="ctr"/>
            <a:r>
              <a:rPr lang="ru-RU" sz="4800" b="1" dirty="0">
                <a:solidFill>
                  <a:srgbClr val="002060"/>
                </a:solidFill>
                <a:latin typeface="Calibri"/>
              </a:rPr>
              <a:t>В НОМЕРАХ ТЕЛЕФОНОВ</a:t>
            </a:r>
            <a:endParaRPr dirty="0"/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alibri"/>
              </a:rPr>
              <a:t>МОЕГО</a:t>
            </a:r>
            <a:r>
              <a:rPr lang="ru-RU" sz="4800" b="1" dirty="0" smtClean="0">
                <a:solidFill>
                  <a:srgbClr val="002060"/>
                </a:solidFill>
                <a:latin typeface="Calibri"/>
              </a:rPr>
              <a:t> </a:t>
            </a:r>
            <a:r>
              <a:rPr lang="ru-RU" sz="4800" b="1" dirty="0">
                <a:solidFill>
                  <a:srgbClr val="002060"/>
                </a:solidFill>
                <a:latin typeface="Calibri"/>
              </a:rPr>
              <a:t>КЛАССА</a:t>
            </a:r>
            <a:endParaRPr dirty="0"/>
          </a:p>
        </p:txBody>
      </p:sp>
      <p:sp>
        <p:nvSpPr>
          <p:cNvPr id="120" name="CustomShape 4"/>
          <p:cNvSpPr/>
          <p:nvPr/>
        </p:nvSpPr>
        <p:spPr>
          <a:xfrm>
            <a:off x="775080" y="1989000"/>
            <a:ext cx="1300680" cy="579240"/>
          </a:xfrm>
          <a:prstGeom prst="rect">
            <a:avLst/>
          </a:prstGeom>
        </p:spPr>
        <p:txBody>
          <a:bodyPr wrap="none"/>
          <a:lstStyle/>
          <a:p>
            <a:pPr algn="ctr"/>
            <a:r>
              <a:rPr lang="ru-RU" sz="3200" b="1">
                <a:solidFill>
                  <a:srgbClr val="054697"/>
                </a:solidFill>
                <a:latin typeface="Calibri"/>
              </a:rPr>
              <a:t>ТЕМА:</a:t>
            </a:r>
            <a:endParaRPr/>
          </a:p>
        </p:txBody>
      </p:sp>
      <p:sp>
        <p:nvSpPr>
          <p:cNvPr id="121" name="CustomShape 5"/>
          <p:cNvSpPr/>
          <p:nvPr/>
        </p:nvSpPr>
        <p:spPr>
          <a:xfrm>
            <a:off x="0" y="5733360"/>
            <a:ext cx="9143640" cy="1124280"/>
          </a:xfrm>
          <a:prstGeom prst="rect">
            <a:avLst/>
          </a:prstGeom>
          <a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/>
          <a:p>
            <a:pPr algn="ctr"/>
            <a:r>
              <a:rPr lang="ru-RU" sz="2400" b="1">
                <a:solidFill>
                  <a:srgbClr val="000000"/>
                </a:solidFill>
                <a:latin typeface="Calibri"/>
              </a:rPr>
              <a:t>Г. Нижний Тагил</a:t>
            </a:r>
            <a:endParaRPr/>
          </a:p>
        </p:txBody>
      </p:sp>
      <p:sp>
        <p:nvSpPr>
          <p:cNvPr id="122" name="TextShape 6"/>
          <p:cNvSpPr txBox="1"/>
          <p:nvPr/>
        </p:nvSpPr>
        <p:spPr>
          <a:xfrm>
            <a:off x="3204000" y="764640"/>
            <a:ext cx="3088080" cy="57564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3200" b="1" dirty="0">
                <a:solidFill>
                  <a:schemeClr val="tx2"/>
                </a:solidFill>
                <a:latin typeface="Calibri"/>
              </a:rPr>
              <a:t>ПРОЕКТ</a:t>
            </a:r>
            <a:endParaRPr b="1" dirty="0">
              <a:solidFill>
                <a:schemeClr val="tx2"/>
              </a:solidFill>
            </a:endParaRPr>
          </a:p>
          <a:p>
            <a:pPr algn="ctr"/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2"/>
          <p:cNvSpPr txBox="1"/>
          <p:nvPr/>
        </p:nvSpPr>
        <p:spPr>
          <a:xfrm>
            <a:off x="179640" y="1556640"/>
            <a:ext cx="8784720" cy="5184360"/>
          </a:xfrm>
          <a:prstGeom prst="rect">
            <a:avLst/>
          </a:prstGeo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ЕДИНИЦА (1)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это символ созидания, интеллекта, силы характера, самоуверенности и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честолюбия.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телефонный номер, позволяющий увеличивать энергию и влиять на окружающих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ДВОЙКА (2)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это число мира и гармонии. Номер телефона с такой цифрой поможет Вам разобраться в себе,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привести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чувства в порядок и открыть свои сильные и слабые стороны.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ТРОЙКА (3)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магическая цифра идеальный номер для людей творческих и креативных.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ЧЕТВЕРКА (4)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цифра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основательности, стабильности, надежности. Такой номер подойдет страховому агенту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или сотруднику банка.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ПЯТЕРКА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(5)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самый нестабильный номер, который принесет удачу любителю поездок и путешествий.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ШЕСТЕРКА 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(6)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символ целостности и спокойствия. По этому номеру хорошо звонить друзьям и близким, разрешать старые конфликты. 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СЕМЕРКА (7)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символ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мудрости, святости, тайных знаний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номер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цифрой семь подходит для налаживания связей в области мистики, философии, оккультных наук, исследований и научных разработок.</a:t>
            </a: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ВОСЬМЕРКА 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символ материального благополучия, успеха, процветания и изобилия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400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благоприятный номер для контактов в сфере бизнеса и финансов.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Если у Вас возникли финансовые сложности, Вам просто необходимо приобрести номер, цифры которого в сумме дают число восемь. 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ДЕВЯТКА (9)</a:t>
            </a:r>
            <a:r>
              <a:rPr 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- символ постоянства, цикличности и совершенства. Это универсальный номер, который, так или иначе, подходит для любых дел и начинаний. Девятка считается помощником в любых делах, с таким номером Вас ждет множество приятных сюрпризов и подарков судьбы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/>
              <a:buChar char="•"/>
            </a:pPr>
            <a:endParaRPr lang="ru-RU" sz="1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/>
              <a:buChar char="•"/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Красным цветом я выделил «наши» цифры.</a:t>
            </a:r>
            <a:endParaRPr sz="1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sz="1400" dirty="0"/>
          </a:p>
        </p:txBody>
      </p:sp>
      <p:sp>
        <p:nvSpPr>
          <p:cNvPr id="4" name="CustomShape 5"/>
          <p:cNvSpPr/>
          <p:nvPr/>
        </p:nvSpPr>
        <p:spPr>
          <a:xfrm>
            <a:off x="360" y="0"/>
            <a:ext cx="9143640" cy="1427584"/>
          </a:xfrm>
          <a:prstGeom prst="rect">
            <a:avLst/>
          </a:prstGeom>
          <a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000" b="1" dirty="0" smtClean="0">
                <a:ln w="3810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alibri"/>
              </a:rPr>
              <a:t>7. Значения кодов телефонных номеров</a:t>
            </a:r>
            <a:endParaRPr sz="4000" dirty="0">
              <a:ln w="38100"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57200" y="1600199"/>
            <a:ext cx="8229240" cy="4912567"/>
          </a:xfrm>
          <a:prstGeom prst="rect">
            <a:avLst/>
          </a:prstGeo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В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результате работы над проектом 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я узнал:</a:t>
            </a:r>
          </a:p>
          <a:p>
            <a:pPr algn="just"/>
            <a:endParaRPr lang="ru-RU" sz="2000" dirty="0" smtClean="0">
              <a:solidFill>
                <a:srgbClr val="000000"/>
              </a:solidFill>
              <a:latin typeface="Calibri"/>
            </a:endParaRPr>
          </a:p>
          <a:p>
            <a:pPr algn="just"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Из чего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складываются телефонные номера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algn="just"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Выяснил,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что оператор связи «Мотив» пользуется у нас большей популярностью по сравнению с другими. </a:t>
            </a:r>
            <a:endParaRPr lang="ru-RU" sz="2000" dirty="0" smtClean="0">
              <a:solidFill>
                <a:srgbClr val="000000"/>
              </a:solidFill>
              <a:latin typeface="Calibri"/>
            </a:endParaRPr>
          </a:p>
          <a:p>
            <a:pPr algn="just"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Познакомился с таким понятием, как нумерология.</a:t>
            </a:r>
            <a:endParaRPr sz="2000" dirty="0"/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Цифрой-лидером 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для моего класса оказалась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цифра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2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, а лидером среди телефонных кодов – цифра </a:t>
            </a: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8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. </a:t>
            </a:r>
          </a:p>
          <a:p>
            <a:pPr algn="just"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Если принять во внимание значение этих цифр с точки зрения нумерологии, то можно сделать </a:t>
            </a:r>
            <a:r>
              <a:rPr lang="ru-RU" sz="2000" b="1" dirty="0" smtClean="0">
                <a:solidFill>
                  <a:srgbClr val="000000"/>
                </a:solidFill>
                <a:latin typeface="Calibri"/>
              </a:rPr>
              <a:t>вывод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, что в моем классе всегда будет дружелюбная обстановка (2 – число мира и гармонии), финансовый успех класса обеспечен, а из моих одноклассников, возможно, вырастут замечательные бизнесмены и финансисты (8 – символ материального благополучия) .</a:t>
            </a:r>
            <a:endParaRPr sz="2000" dirty="0"/>
          </a:p>
        </p:txBody>
      </p:sp>
      <p:sp>
        <p:nvSpPr>
          <p:cNvPr id="172" name="TextShape 2"/>
          <p:cNvSpPr txBox="1"/>
          <p:nvPr/>
        </p:nvSpPr>
        <p:spPr>
          <a:xfrm>
            <a:off x="0" y="0"/>
            <a:ext cx="9143640" cy="14173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4" name="CustomShape 5"/>
          <p:cNvSpPr/>
          <p:nvPr/>
        </p:nvSpPr>
        <p:spPr>
          <a:xfrm>
            <a:off x="360" y="0"/>
            <a:ext cx="9143640" cy="1427584"/>
          </a:xfrm>
          <a:prstGeom prst="rect">
            <a:avLst/>
          </a:prstGeom>
          <a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40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III </a:t>
            </a:r>
            <a:r>
              <a:rPr lang="ru-RU" sz="40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ЗАКЛЮЧЕНИЕ</a:t>
            </a:r>
            <a:endParaRPr lang="ru-RU" sz="40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10547" y="1600200"/>
            <a:ext cx="8275893" cy="174949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000" dirty="0" smtClean="0"/>
              <a:t>Большой толковый словарь.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А.Александров «Тайны магических цифр».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Интернет-ресурсы.</a:t>
            </a:r>
          </a:p>
          <a:p>
            <a:pPr marL="457200" indent="-457200">
              <a:buAutoNum type="arabicPeriod"/>
            </a:pPr>
            <a:endParaRPr lang="ru-RU" sz="2000" dirty="0" smtClean="0"/>
          </a:p>
        </p:txBody>
      </p:sp>
      <p:sp>
        <p:nvSpPr>
          <p:cNvPr id="4" name="CustomShap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55576"/>
          </a:xfrm>
          <a:prstGeom prst="rect">
            <a:avLst/>
          </a:prstGeom>
          <a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ru-RU" sz="40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ЛИТЕРАТУРА</a:t>
            </a:r>
            <a:endParaRPr lang="ru-RU" sz="40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0" y="0"/>
            <a:ext cx="9143640" cy="155628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5400" b="1">
                <a:solidFill>
                  <a:srgbClr val="0070C0"/>
                </a:solidFill>
                <a:latin typeface="Calibri"/>
              </a:rPr>
              <a:t>ПЛАН</a:t>
            </a:r>
            <a:endParaRPr/>
          </a:p>
        </p:txBody>
      </p:sp>
      <p:sp>
        <p:nvSpPr>
          <p:cNvPr id="124" name="TextShape 2"/>
          <p:cNvSpPr txBox="1"/>
          <p:nvPr/>
        </p:nvSpPr>
        <p:spPr>
          <a:xfrm>
            <a:off x="323640" y="1600200"/>
            <a:ext cx="8640720" cy="5140800"/>
          </a:xfrm>
          <a:prstGeom prst="rect">
            <a:avLst/>
          </a:prstGeom>
        </p:spPr>
        <p:txBody>
          <a:bodyPr/>
          <a:lstStyle/>
          <a:p>
            <a:r>
              <a:rPr lang="ru-RU" sz="3200" b="1" dirty="0">
                <a:solidFill>
                  <a:srgbClr val="000000"/>
                </a:solidFill>
                <a:latin typeface="Calibri"/>
              </a:rPr>
              <a:t>Ι  Введение.</a:t>
            </a:r>
            <a:endParaRPr dirty="0"/>
          </a:p>
          <a:p>
            <a:r>
              <a:rPr lang="ru-RU" sz="3200" b="1" dirty="0">
                <a:solidFill>
                  <a:srgbClr val="000000"/>
                </a:solidFill>
                <a:latin typeface="Calibri"/>
              </a:rPr>
              <a:t>ΙΙ Основная часть.</a:t>
            </a:r>
            <a:endParaRPr dirty="0"/>
          </a:p>
          <a:p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    1</a:t>
            </a:r>
            <a:r>
              <a:rPr lang="ru-RU" sz="3200" b="1" dirty="0">
                <a:solidFill>
                  <a:srgbClr val="000000"/>
                </a:solidFill>
                <a:latin typeface="Calibri"/>
              </a:rPr>
              <a:t>. Состав телефонного номера.</a:t>
            </a:r>
            <a:endParaRPr dirty="0"/>
          </a:p>
          <a:p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    2</a:t>
            </a:r>
            <a:r>
              <a:rPr lang="ru-RU" sz="3200" b="1" dirty="0">
                <a:solidFill>
                  <a:srgbClr val="000000"/>
                </a:solidFill>
                <a:latin typeface="Calibri"/>
              </a:rPr>
              <a:t>. Код оператора.</a:t>
            </a:r>
            <a:endParaRPr dirty="0"/>
          </a:p>
          <a:p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    3</a:t>
            </a:r>
            <a:r>
              <a:rPr lang="ru-RU" sz="3200" b="1" dirty="0">
                <a:solidFill>
                  <a:srgbClr val="000000"/>
                </a:solidFill>
                <a:latin typeface="Calibri"/>
              </a:rPr>
              <a:t>. Цифры - лидеры.</a:t>
            </a:r>
            <a:endParaRPr dirty="0"/>
          </a:p>
          <a:p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    4</a:t>
            </a:r>
            <a:r>
              <a:rPr lang="ru-RU" sz="3200" b="1" dirty="0">
                <a:solidFill>
                  <a:srgbClr val="000000"/>
                </a:solidFill>
                <a:latin typeface="Calibri"/>
              </a:rPr>
              <a:t>. Магическая сила числа</a:t>
            </a:r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.</a:t>
            </a:r>
            <a:endParaRPr dirty="0" smtClean="0"/>
          </a:p>
          <a:p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    5. Числовой код номера.</a:t>
            </a:r>
            <a:endParaRPr dirty="0" smtClean="0"/>
          </a:p>
          <a:p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    6</a:t>
            </a:r>
            <a:r>
              <a:rPr lang="ru-RU" sz="3200" b="1" dirty="0">
                <a:solidFill>
                  <a:srgbClr val="000000"/>
                </a:solidFill>
                <a:latin typeface="Calibri"/>
              </a:rPr>
              <a:t>.  Коды наших номеров.</a:t>
            </a:r>
            <a:endParaRPr dirty="0"/>
          </a:p>
          <a:p>
            <a:r>
              <a:rPr lang="ru-RU" sz="3200" b="1" dirty="0" smtClean="0">
                <a:solidFill>
                  <a:srgbClr val="000000"/>
                </a:solidFill>
                <a:latin typeface="Calibri"/>
              </a:rPr>
              <a:t>    7</a:t>
            </a:r>
            <a:r>
              <a:rPr lang="ru-RU" sz="3200" b="1" dirty="0">
                <a:solidFill>
                  <a:srgbClr val="000000"/>
                </a:solidFill>
                <a:latin typeface="Calibri"/>
              </a:rPr>
              <a:t>.  Значение кодов.</a:t>
            </a:r>
            <a:endParaRPr dirty="0"/>
          </a:p>
          <a:p>
            <a:r>
              <a:rPr lang="ru-RU" sz="3200" b="1" dirty="0">
                <a:solidFill>
                  <a:srgbClr val="000000"/>
                </a:solidFill>
                <a:latin typeface="Calibri"/>
              </a:rPr>
              <a:t>ΙΙΙ Заключение.</a:t>
            </a:r>
            <a:endParaRPr dirty="0"/>
          </a:p>
          <a:p>
            <a:endParaRPr dirty="0"/>
          </a:p>
        </p:txBody>
      </p:sp>
      <p:sp>
        <p:nvSpPr>
          <p:cNvPr id="4" name="CustomShape 5"/>
          <p:cNvSpPr/>
          <p:nvPr/>
        </p:nvSpPr>
        <p:spPr>
          <a:xfrm>
            <a:off x="360" y="0"/>
            <a:ext cx="9143640" cy="1427584"/>
          </a:xfrm>
          <a:prstGeom prst="rect">
            <a:avLst/>
          </a:prstGeom>
          <a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/>
          <a:p>
            <a:pPr algn="ctr"/>
            <a:r>
              <a:rPr lang="ru-RU" sz="54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ПЛАН</a:t>
            </a:r>
            <a:endParaRPr sz="54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2"/>
          <p:cNvSpPr txBox="1"/>
          <p:nvPr/>
        </p:nvSpPr>
        <p:spPr>
          <a:xfrm>
            <a:off x="466531" y="1483568"/>
            <a:ext cx="6860130" cy="5253134"/>
          </a:xfrm>
          <a:prstGeom prst="rect">
            <a:avLst/>
          </a:prstGeom>
        </p:spPr>
        <p:txBody>
          <a:bodyPr/>
          <a:lstStyle/>
          <a:p>
            <a:pPr algn="just"/>
            <a:r>
              <a:rPr lang="ru-RU" dirty="0">
                <a:solidFill>
                  <a:srgbClr val="000000"/>
                </a:solidFill>
                <a:latin typeface="Calibri"/>
              </a:rPr>
              <a:t>      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Еще Пифагор отметил: «Весь мир основан на числах».</a:t>
            </a:r>
            <a:endParaRPr lang="ru-RU" dirty="0" smtClean="0"/>
          </a:p>
          <a:p>
            <a:pPr algn="just"/>
            <a:endParaRPr dirty="0"/>
          </a:p>
          <a:p>
            <a:pPr algn="just"/>
            <a:r>
              <a:rPr lang="ru-RU" b="1" dirty="0">
                <a:solidFill>
                  <a:srgbClr val="000000"/>
                </a:solidFill>
                <a:latin typeface="Calibri"/>
              </a:rPr>
              <a:t>      </a:t>
            </a:r>
            <a:r>
              <a:rPr lang="ru-RU" dirty="0">
                <a:solidFill>
                  <a:srgbClr val="000000"/>
                </a:solidFill>
                <a:latin typeface="Calibri"/>
              </a:rPr>
              <a:t>Каждого из нас везде и всюду окружают числа – циферблат часов, номера автобусов и домов, номиналы банкнот, памятные даты. Представить себе современную жизнь без них совершенно невозможно. </a:t>
            </a:r>
            <a:endParaRPr dirty="0"/>
          </a:p>
          <a:p>
            <a:pPr algn="just"/>
            <a:r>
              <a:rPr lang="ru-RU" dirty="0">
                <a:solidFill>
                  <a:srgbClr val="000000"/>
                </a:solidFill>
                <a:latin typeface="Calibri"/>
              </a:rPr>
              <a:t>      В разговоре люди чаще всего используют числа, называя номера телефонов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.</a:t>
            </a:r>
            <a:endParaRPr dirty="0" smtClean="0"/>
          </a:p>
          <a:p>
            <a:pPr algn="just"/>
            <a:endParaRPr dirty="0" smtClean="0"/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Calibri"/>
              </a:rPr>
              <a:t>     Мне стало интересно проанализировать телефонные номера нашего класса и узнать:</a:t>
            </a:r>
            <a:endParaRPr dirty="0"/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как составлены номера сотовых телефонов, </a:t>
            </a:r>
            <a:endParaRPr dirty="0"/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какие цифры в них встречаются чаще, </a:t>
            </a:r>
            <a:endParaRPr dirty="0"/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Calibri"/>
              </a:rPr>
              <a:t>числовые коды наших номеров и 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их </a:t>
            </a:r>
            <a:r>
              <a:rPr lang="ru-RU" dirty="0">
                <a:solidFill>
                  <a:srgbClr val="000000"/>
                </a:solidFill>
                <a:latin typeface="Calibri"/>
              </a:rPr>
              <a:t>значения.</a:t>
            </a:r>
            <a:endParaRPr dirty="0"/>
          </a:p>
          <a:p>
            <a:pPr algn="just"/>
            <a:endParaRPr dirty="0"/>
          </a:p>
          <a:p>
            <a:pPr algn="just"/>
            <a:r>
              <a:rPr lang="ru-RU" dirty="0">
                <a:solidFill>
                  <a:srgbClr val="000000"/>
                </a:solidFill>
                <a:latin typeface="Calibri"/>
              </a:rPr>
              <a:t>      Для исследования были использованы телефонные номера детей и родителей 2«В» класса МБОУ гимназии №18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pPr algn="just"/>
            <a:endParaRPr dirty="0"/>
          </a:p>
          <a:p>
            <a:pPr algn="just"/>
            <a:r>
              <a:rPr lang="ru-RU" dirty="0">
                <a:solidFill>
                  <a:srgbClr val="000000"/>
                </a:solidFill>
                <a:latin typeface="Calibri"/>
              </a:rPr>
              <a:t>      Всего 51 номер.</a:t>
            </a:r>
            <a:endParaRPr dirty="0"/>
          </a:p>
          <a:p>
            <a:pPr algn="just"/>
            <a:endParaRPr dirty="0"/>
          </a:p>
        </p:txBody>
      </p:sp>
      <p:sp>
        <p:nvSpPr>
          <p:cNvPr id="127" name="TextShape 3"/>
          <p:cNvSpPr txBox="1"/>
          <p:nvPr/>
        </p:nvSpPr>
        <p:spPr>
          <a:xfrm>
            <a:off x="7679094" y="1408922"/>
            <a:ext cx="1139512" cy="5337111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anchor="ctr" anchorCtr="1"/>
          <a:lstStyle/>
          <a:p>
            <a:endParaRPr sz="800" dirty="0"/>
          </a:p>
          <a:p>
            <a:r>
              <a:rPr lang="ru-RU" sz="700" dirty="0">
                <a:latin typeface="Calibri"/>
              </a:rPr>
              <a:t>89041678636</a:t>
            </a:r>
            <a:endParaRPr sz="700" dirty="0"/>
          </a:p>
          <a:p>
            <a:r>
              <a:rPr lang="ru-RU" sz="700" dirty="0">
                <a:latin typeface="Calibri"/>
              </a:rPr>
              <a:t>89501902827</a:t>
            </a:r>
            <a:endParaRPr sz="700" dirty="0"/>
          </a:p>
          <a:p>
            <a:r>
              <a:rPr lang="ru-RU" sz="700" dirty="0">
                <a:latin typeface="Calibri"/>
              </a:rPr>
              <a:t>89634461336</a:t>
            </a:r>
            <a:endParaRPr sz="700" dirty="0"/>
          </a:p>
          <a:p>
            <a:r>
              <a:rPr lang="ru-RU" sz="700" dirty="0">
                <a:latin typeface="Calibri"/>
              </a:rPr>
              <a:t>89122305563</a:t>
            </a:r>
            <a:endParaRPr sz="700" dirty="0"/>
          </a:p>
          <a:p>
            <a:r>
              <a:rPr lang="ru-RU" sz="700" dirty="0">
                <a:latin typeface="Calibri"/>
              </a:rPr>
              <a:t>89222142532</a:t>
            </a:r>
            <a:endParaRPr sz="700" dirty="0"/>
          </a:p>
          <a:p>
            <a:r>
              <a:rPr lang="ru-RU" sz="700" dirty="0">
                <a:latin typeface="Calibri"/>
              </a:rPr>
              <a:t>89226115779</a:t>
            </a:r>
            <a:endParaRPr sz="700" dirty="0"/>
          </a:p>
          <a:p>
            <a:r>
              <a:rPr lang="ru-RU" sz="700" dirty="0">
                <a:latin typeface="Calibri"/>
              </a:rPr>
              <a:t>89068054367</a:t>
            </a:r>
            <a:endParaRPr sz="700" dirty="0"/>
          </a:p>
          <a:p>
            <a:r>
              <a:rPr lang="ru-RU" sz="700" dirty="0">
                <a:latin typeface="Calibri"/>
              </a:rPr>
              <a:t>89617707976</a:t>
            </a:r>
            <a:endParaRPr sz="700" dirty="0"/>
          </a:p>
          <a:p>
            <a:r>
              <a:rPr lang="ru-RU" sz="700" dirty="0">
                <a:latin typeface="Calibri"/>
              </a:rPr>
              <a:t>89126622990</a:t>
            </a:r>
            <a:endParaRPr sz="700" dirty="0"/>
          </a:p>
          <a:p>
            <a:r>
              <a:rPr lang="ru-RU" sz="700" dirty="0">
                <a:latin typeface="Calibri"/>
              </a:rPr>
              <a:t>89221629039</a:t>
            </a:r>
            <a:endParaRPr sz="700" dirty="0"/>
          </a:p>
          <a:p>
            <a:r>
              <a:rPr lang="ru-RU" sz="700" dirty="0">
                <a:latin typeface="Calibri"/>
              </a:rPr>
              <a:t>89502061216</a:t>
            </a:r>
            <a:endParaRPr sz="700" dirty="0"/>
          </a:p>
          <a:p>
            <a:r>
              <a:rPr lang="ru-RU" sz="700" dirty="0">
                <a:latin typeface="Calibri"/>
              </a:rPr>
              <a:t>89502061216</a:t>
            </a:r>
            <a:endParaRPr sz="700" dirty="0"/>
          </a:p>
          <a:p>
            <a:r>
              <a:rPr lang="ru-RU" sz="700" dirty="0">
                <a:latin typeface="Calibri"/>
              </a:rPr>
              <a:t>89226195333</a:t>
            </a:r>
            <a:endParaRPr sz="700" dirty="0"/>
          </a:p>
          <a:p>
            <a:r>
              <a:rPr lang="ru-RU" sz="700" dirty="0">
                <a:latin typeface="Calibri"/>
              </a:rPr>
              <a:t>89222208077</a:t>
            </a:r>
            <a:endParaRPr sz="700" dirty="0"/>
          </a:p>
          <a:p>
            <a:r>
              <a:rPr lang="ru-RU" sz="700" dirty="0">
                <a:latin typeface="Calibri"/>
              </a:rPr>
              <a:t>89086300509</a:t>
            </a:r>
            <a:endParaRPr sz="700" dirty="0"/>
          </a:p>
          <a:p>
            <a:r>
              <a:rPr lang="ru-RU" sz="700" dirty="0">
                <a:latin typeface="Calibri"/>
              </a:rPr>
              <a:t>89086313483</a:t>
            </a:r>
            <a:endParaRPr sz="700" dirty="0"/>
          </a:p>
          <a:p>
            <a:r>
              <a:rPr lang="ru-RU" sz="700" dirty="0">
                <a:latin typeface="Calibri"/>
              </a:rPr>
              <a:t>89222940483</a:t>
            </a:r>
            <a:endParaRPr sz="700" dirty="0"/>
          </a:p>
          <a:p>
            <a:r>
              <a:rPr lang="ru-RU" sz="700" dirty="0">
                <a:latin typeface="Calibri"/>
              </a:rPr>
              <a:t>89222170137</a:t>
            </a:r>
            <a:endParaRPr sz="700" dirty="0"/>
          </a:p>
          <a:p>
            <a:r>
              <a:rPr lang="ru-RU" sz="700" dirty="0">
                <a:latin typeface="Calibri"/>
              </a:rPr>
              <a:t>89043804890</a:t>
            </a:r>
            <a:endParaRPr sz="700" dirty="0"/>
          </a:p>
          <a:p>
            <a:r>
              <a:rPr lang="ru-RU" sz="700" dirty="0">
                <a:latin typeface="Calibri"/>
              </a:rPr>
              <a:t>89221373236</a:t>
            </a:r>
            <a:endParaRPr sz="700" dirty="0"/>
          </a:p>
          <a:p>
            <a:r>
              <a:rPr lang="ru-RU" sz="700" dirty="0">
                <a:latin typeface="Calibri"/>
              </a:rPr>
              <a:t>89221347362</a:t>
            </a:r>
            <a:endParaRPr sz="700" dirty="0"/>
          </a:p>
          <a:p>
            <a:r>
              <a:rPr lang="ru-RU" sz="700" dirty="0">
                <a:latin typeface="Calibri"/>
              </a:rPr>
              <a:t>89502063231</a:t>
            </a:r>
            <a:endParaRPr sz="700" dirty="0"/>
          </a:p>
          <a:p>
            <a:r>
              <a:rPr lang="ru-RU" sz="700" dirty="0">
                <a:latin typeface="Calibri"/>
              </a:rPr>
              <a:t>89502063229</a:t>
            </a:r>
            <a:endParaRPr sz="700" dirty="0"/>
          </a:p>
          <a:p>
            <a:r>
              <a:rPr lang="ru-RU" sz="700" dirty="0">
                <a:latin typeface="Calibri"/>
              </a:rPr>
              <a:t>89068563258</a:t>
            </a:r>
            <a:endParaRPr sz="700" dirty="0"/>
          </a:p>
          <a:p>
            <a:r>
              <a:rPr lang="ru-RU" sz="700" dirty="0">
                <a:latin typeface="Calibri"/>
              </a:rPr>
              <a:t>89068555195</a:t>
            </a:r>
            <a:endParaRPr sz="700" dirty="0"/>
          </a:p>
          <a:p>
            <a:r>
              <a:rPr lang="ru-RU" sz="700" dirty="0">
                <a:latin typeface="Calibri"/>
              </a:rPr>
              <a:t>89222259425</a:t>
            </a:r>
            <a:endParaRPr sz="700" dirty="0"/>
          </a:p>
          <a:p>
            <a:r>
              <a:rPr lang="ru-RU" sz="700" dirty="0">
                <a:latin typeface="Calibri"/>
              </a:rPr>
              <a:t>89222248820</a:t>
            </a:r>
            <a:endParaRPr sz="700" dirty="0"/>
          </a:p>
          <a:p>
            <a:r>
              <a:rPr lang="ru-RU" sz="700" dirty="0">
                <a:latin typeface="Calibri"/>
              </a:rPr>
              <a:t>89221361141</a:t>
            </a:r>
            <a:endParaRPr sz="700" dirty="0"/>
          </a:p>
          <a:p>
            <a:r>
              <a:rPr lang="ru-RU" sz="700" dirty="0">
                <a:latin typeface="Calibri"/>
              </a:rPr>
              <a:t>89089018583</a:t>
            </a:r>
            <a:endParaRPr sz="700" dirty="0"/>
          </a:p>
          <a:p>
            <a:r>
              <a:rPr lang="ru-RU" sz="700" dirty="0">
                <a:latin typeface="Calibri"/>
              </a:rPr>
              <a:t>89089018584</a:t>
            </a:r>
            <a:endParaRPr sz="700" dirty="0"/>
          </a:p>
          <a:p>
            <a:r>
              <a:rPr lang="ru-RU" sz="700" dirty="0">
                <a:latin typeface="Calibri"/>
              </a:rPr>
              <a:t>89089018545</a:t>
            </a:r>
            <a:endParaRPr sz="700" dirty="0"/>
          </a:p>
          <a:p>
            <a:r>
              <a:rPr lang="ru-RU" sz="700" dirty="0">
                <a:latin typeface="Calibri"/>
              </a:rPr>
              <a:t>89089017468</a:t>
            </a:r>
            <a:endParaRPr sz="700" dirty="0"/>
          </a:p>
          <a:p>
            <a:r>
              <a:rPr lang="ru-RU" sz="700" dirty="0">
                <a:latin typeface="Calibri"/>
              </a:rPr>
              <a:t>89126015069</a:t>
            </a:r>
            <a:endParaRPr sz="700" dirty="0"/>
          </a:p>
          <a:p>
            <a:r>
              <a:rPr lang="ru-RU" sz="700" dirty="0">
                <a:latin typeface="Calibri"/>
              </a:rPr>
              <a:t>89126011911</a:t>
            </a:r>
            <a:endParaRPr sz="700" dirty="0"/>
          </a:p>
          <a:p>
            <a:r>
              <a:rPr lang="ru-RU" sz="700" dirty="0">
                <a:latin typeface="Calibri"/>
              </a:rPr>
              <a:t>89122878448</a:t>
            </a:r>
            <a:endParaRPr sz="700" dirty="0"/>
          </a:p>
          <a:p>
            <a:r>
              <a:rPr lang="ru-RU" sz="700" dirty="0">
                <a:latin typeface="Calibri"/>
              </a:rPr>
              <a:t>89049819453</a:t>
            </a:r>
            <a:endParaRPr sz="700" dirty="0"/>
          </a:p>
          <a:p>
            <a:r>
              <a:rPr lang="ru-RU" sz="700" dirty="0">
                <a:latin typeface="Calibri"/>
              </a:rPr>
              <a:t>89530003157</a:t>
            </a:r>
            <a:endParaRPr sz="700" dirty="0"/>
          </a:p>
          <a:p>
            <a:r>
              <a:rPr lang="ru-RU" sz="700" dirty="0">
                <a:latin typeface="Calibri"/>
              </a:rPr>
              <a:t>89122325604</a:t>
            </a:r>
            <a:endParaRPr sz="700" dirty="0"/>
          </a:p>
          <a:p>
            <a:r>
              <a:rPr lang="ru-RU" sz="700" dirty="0">
                <a:latin typeface="Calibri"/>
              </a:rPr>
              <a:t>89122489121</a:t>
            </a:r>
            <a:endParaRPr sz="700" dirty="0"/>
          </a:p>
          <a:p>
            <a:r>
              <a:rPr lang="ru-RU" sz="700" dirty="0">
                <a:latin typeface="Calibri"/>
              </a:rPr>
              <a:t>89126455320</a:t>
            </a:r>
            <a:endParaRPr sz="700" dirty="0"/>
          </a:p>
          <a:p>
            <a:r>
              <a:rPr lang="ru-RU" sz="700" dirty="0">
                <a:latin typeface="Calibri"/>
              </a:rPr>
              <a:t>89126663337</a:t>
            </a:r>
            <a:endParaRPr sz="700" dirty="0"/>
          </a:p>
          <a:p>
            <a:r>
              <a:rPr lang="ru-RU" sz="700" dirty="0">
                <a:latin typeface="Calibri"/>
              </a:rPr>
              <a:t>89122428855</a:t>
            </a:r>
            <a:endParaRPr sz="700" dirty="0"/>
          </a:p>
          <a:p>
            <a:r>
              <a:rPr lang="ru-RU" sz="700" dirty="0">
                <a:latin typeface="Calibri"/>
              </a:rPr>
              <a:t>89122692511</a:t>
            </a:r>
            <a:endParaRPr sz="700" dirty="0"/>
          </a:p>
          <a:p>
            <a:r>
              <a:rPr lang="ru-RU" sz="700" dirty="0">
                <a:latin typeface="Calibri"/>
              </a:rPr>
              <a:t>89022749469</a:t>
            </a:r>
            <a:endParaRPr sz="700" dirty="0"/>
          </a:p>
          <a:p>
            <a:r>
              <a:rPr lang="ru-RU" sz="700" dirty="0">
                <a:latin typeface="Calibri"/>
              </a:rPr>
              <a:t>89126763184</a:t>
            </a:r>
            <a:endParaRPr sz="700" dirty="0"/>
          </a:p>
          <a:p>
            <a:r>
              <a:rPr lang="ru-RU" sz="700" dirty="0">
                <a:latin typeface="Calibri"/>
              </a:rPr>
              <a:t>89501976544</a:t>
            </a:r>
            <a:endParaRPr sz="700" dirty="0"/>
          </a:p>
          <a:p>
            <a:r>
              <a:rPr lang="ru-RU" sz="700" dirty="0">
                <a:latin typeface="Calibri"/>
              </a:rPr>
              <a:t>89122235805</a:t>
            </a:r>
            <a:endParaRPr sz="700" dirty="0"/>
          </a:p>
          <a:p>
            <a:r>
              <a:rPr lang="ru-RU" sz="700" dirty="0">
                <a:latin typeface="Calibri"/>
              </a:rPr>
              <a:t>89122835805</a:t>
            </a:r>
            <a:endParaRPr sz="700" dirty="0"/>
          </a:p>
          <a:p>
            <a:r>
              <a:rPr lang="ru-RU" sz="700" dirty="0">
                <a:latin typeface="Calibri"/>
              </a:rPr>
              <a:t>89126209229</a:t>
            </a:r>
            <a:endParaRPr sz="700" dirty="0"/>
          </a:p>
          <a:p>
            <a:r>
              <a:rPr lang="ru-RU" sz="700" dirty="0">
                <a:latin typeface="Calibri"/>
              </a:rPr>
              <a:t>89122849229</a:t>
            </a:r>
            <a:endParaRPr sz="700" dirty="0"/>
          </a:p>
          <a:p>
            <a:r>
              <a:rPr lang="ru-RU" sz="700" dirty="0">
                <a:latin typeface="Calibri"/>
              </a:rPr>
              <a:t>89222162332</a:t>
            </a:r>
            <a:endParaRPr sz="700" dirty="0"/>
          </a:p>
          <a:p>
            <a:endParaRPr sz="800" dirty="0"/>
          </a:p>
          <a:p>
            <a:endParaRPr sz="800" dirty="0"/>
          </a:p>
        </p:txBody>
      </p:sp>
      <p:sp>
        <p:nvSpPr>
          <p:cNvPr id="5" name="CustomShape 5"/>
          <p:cNvSpPr/>
          <p:nvPr/>
        </p:nvSpPr>
        <p:spPr>
          <a:xfrm>
            <a:off x="360" y="0"/>
            <a:ext cx="9143640" cy="1399592"/>
          </a:xfrm>
          <a:prstGeom prst="rect">
            <a:avLst/>
          </a:prstGeom>
          <a:blipFill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I </a:t>
            </a:r>
            <a:r>
              <a:rPr lang="ru-RU" sz="54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ВВЕДЕНИЕ</a:t>
            </a:r>
            <a:endParaRPr sz="54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2"/>
          <p:cNvSpPr txBox="1"/>
          <p:nvPr/>
        </p:nvSpPr>
        <p:spPr>
          <a:xfrm>
            <a:off x="395640" y="1772640"/>
            <a:ext cx="4100040" cy="4896360"/>
          </a:xfrm>
          <a:prstGeom prst="rect">
            <a:avLst/>
          </a:prstGeom>
        </p:spPr>
        <p:txBody>
          <a:bodyPr/>
          <a:lstStyle/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Все номера телефонов состоят из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11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цифр.</a:t>
            </a:r>
            <a:endParaRPr sz="2000" dirty="0"/>
          </a:p>
          <a:p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Первая цифра номера мобильного телефона – </a:t>
            </a:r>
            <a:r>
              <a:rPr lang="ru-RU" sz="2000" b="1" dirty="0">
                <a:solidFill>
                  <a:srgbClr val="1F497D"/>
                </a:solidFill>
                <a:latin typeface="Calibri"/>
              </a:rPr>
              <a:t>код страны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. Для России – это цифра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8.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Она присутствует во всех номерах без исключения.</a:t>
            </a:r>
            <a:endParaRPr sz="2000" dirty="0"/>
          </a:p>
          <a:p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Следующие три цифры номера означают </a:t>
            </a:r>
            <a:r>
              <a:rPr lang="ru-RU" sz="2000" b="1" dirty="0">
                <a:solidFill>
                  <a:srgbClr val="1F497D"/>
                </a:solidFill>
                <a:latin typeface="Calibri"/>
              </a:rPr>
              <a:t>код оператора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сотовой связи.</a:t>
            </a:r>
            <a:endParaRPr sz="2000" dirty="0"/>
          </a:p>
          <a:p>
            <a:endParaRPr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Оставшиеся семь цифр – это и есть </a:t>
            </a:r>
            <a:r>
              <a:rPr lang="ru-RU" sz="2000" b="1" dirty="0">
                <a:solidFill>
                  <a:srgbClr val="1F497D"/>
                </a:solidFill>
                <a:latin typeface="Calibri"/>
              </a:rPr>
              <a:t>номер телефона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.</a:t>
            </a:r>
            <a:endParaRPr sz="2000" dirty="0"/>
          </a:p>
        </p:txBody>
      </p:sp>
      <p:sp>
        <p:nvSpPr>
          <p:cNvPr id="130" name="TextShape 3"/>
          <p:cNvSpPr txBox="1"/>
          <p:nvPr/>
        </p:nvSpPr>
        <p:spPr>
          <a:xfrm>
            <a:off x="4788000" y="1772640"/>
            <a:ext cx="4176000" cy="4896360"/>
          </a:xfrm>
          <a:prstGeom prst="rect">
            <a:avLst/>
          </a:prstGeom>
        </p:spPr>
        <p:txBody>
          <a:bodyPr anchor="ctr"/>
          <a:lstStyle/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r>
              <a:rPr lang="ru-RU" sz="1600" dirty="0">
                <a:latin typeface="Calibri"/>
              </a:rPr>
              <a:t>                           </a:t>
            </a:r>
            <a:endParaRPr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dirty="0"/>
          </a:p>
          <a:p>
            <a:pPr algn="ctr"/>
            <a:r>
              <a:rPr lang="ru-RU" sz="4700" dirty="0" smtClean="0">
                <a:solidFill>
                  <a:srgbClr val="7030A0"/>
                </a:solidFill>
                <a:latin typeface="Calibri"/>
              </a:rPr>
              <a:t> </a:t>
            </a:r>
            <a:r>
              <a:rPr lang="ru-RU" sz="47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8  912 2222222</a:t>
            </a:r>
            <a:endParaRPr dirty="0">
              <a:ln w="38100">
                <a:solidFill>
                  <a:srgbClr val="002060"/>
                </a:solidFill>
              </a:ln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lang="ru-RU" sz="1600" b="1" dirty="0" smtClean="0">
              <a:solidFill>
                <a:srgbClr val="8B8B8B"/>
              </a:solidFill>
              <a:latin typeface="Calibri"/>
            </a:endParaRPr>
          </a:p>
          <a:p>
            <a:endParaRPr dirty="0"/>
          </a:p>
        </p:txBody>
      </p:sp>
      <p:cxnSp>
        <p:nvCxnSpPr>
          <p:cNvPr id="131" name="Line 4"/>
          <p:cNvCxnSpPr/>
          <p:nvPr/>
        </p:nvCxnSpPr>
        <p:spPr>
          <a:prstGeom prst="line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cxnSp>
      <p:cxnSp>
        <p:nvCxnSpPr>
          <p:cNvPr id="132" name="Line 5"/>
          <p:cNvCxnSpPr/>
          <p:nvPr/>
        </p:nvCxnSpPr>
        <p:spPr>
          <a:prstGeom prst="line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cxnSp>
      <p:cxnSp>
        <p:nvCxnSpPr>
          <p:cNvPr id="133" name="Line 6"/>
          <p:cNvCxnSpPr/>
          <p:nvPr/>
        </p:nvCxnSpPr>
        <p:spPr>
          <a:prstGeom prst="line">
            <a:avLst/>
          </a:prstGeom>
          <a:ln w="9360">
            <a:solidFill>
              <a:srgbClr val="4A7EBB"/>
            </a:solidFill>
            <a:round/>
            <a:tailEnd type="triangle" w="med" len="med"/>
          </a:ln>
        </p:spPr>
      </p:cxnSp>
      <p:sp>
        <p:nvSpPr>
          <p:cNvPr id="8" name="CustomShape 5"/>
          <p:cNvSpPr/>
          <p:nvPr/>
        </p:nvSpPr>
        <p:spPr>
          <a:xfrm>
            <a:off x="360" y="0"/>
            <a:ext cx="9143640" cy="1427584"/>
          </a:xfrm>
          <a:prstGeom prst="rect">
            <a:avLst/>
          </a:prstGeom>
          <a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4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II </a:t>
            </a:r>
            <a:r>
              <a:rPr lang="ru-RU" sz="54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ОСНОВНАЯ ЧАСТЬ</a:t>
            </a:r>
          </a:p>
          <a:p>
            <a:pPr algn="ctr"/>
            <a:r>
              <a:rPr lang="ru-RU" sz="4400" b="1" dirty="0" smtClean="0">
                <a:ln w="3810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alibri"/>
              </a:rPr>
              <a:t>1. Состав телефонного номера.</a:t>
            </a:r>
            <a:endParaRPr sz="4400" dirty="0">
              <a:ln w="38100"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81330" y="3088432"/>
            <a:ext cx="1493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код страны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55363" y="3069771"/>
            <a:ext cx="208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номер телефона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81126" y="5029200"/>
            <a:ext cx="1844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код оператора</a:t>
            </a:r>
            <a:endParaRPr lang="ru-RU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5207810" y="3482969"/>
            <a:ext cx="17333" cy="52919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1" idx="2"/>
          </p:cNvCxnSpPr>
          <p:nvPr/>
        </p:nvCxnSpPr>
        <p:spPr>
          <a:xfrm>
            <a:off x="7799367" y="3439103"/>
            <a:ext cx="10356" cy="498415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2" idx="0"/>
          </p:cNvCxnSpPr>
          <p:nvPr/>
        </p:nvCxnSpPr>
        <p:spPr>
          <a:xfrm flipV="1">
            <a:off x="6203302" y="4516016"/>
            <a:ext cx="1555" cy="51318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TextShape 2"/>
          <p:cNvSpPr txBox="1"/>
          <p:nvPr/>
        </p:nvSpPr>
        <p:spPr>
          <a:xfrm>
            <a:off x="251640" y="1700640"/>
            <a:ext cx="4244040" cy="4968360"/>
          </a:xfrm>
          <a:prstGeom prst="rect">
            <a:avLst/>
          </a:prstGeom>
        </p:spPr>
        <p:txBody>
          <a:bodyPr/>
          <a:lstStyle/>
          <a:p>
            <a:pPr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В наших номерах чаще всего встречается код оператора </a:t>
            </a:r>
            <a:r>
              <a:rPr lang="ru-RU" sz="3600" b="1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912</a:t>
            </a:r>
            <a:endParaRPr sz="3600" dirty="0">
              <a:ln w="38100">
                <a:solidFill>
                  <a:srgbClr val="002060"/>
                </a:solidFill>
              </a:ln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Calibri"/>
              </a:rPr>
              <a:t>-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16 раз,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922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– 13 раз,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950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и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908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по 6 раз,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 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904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и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906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по 3 раза,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902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961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953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963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по одному разу.</a:t>
            </a:r>
            <a:endParaRPr sz="2000" dirty="0"/>
          </a:p>
          <a:p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А вот лидером среди сотовых операторов оказался </a:t>
            </a:r>
            <a:r>
              <a:rPr lang="ru-RU" sz="2400" dirty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«МОТИВ»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(902, 950, 904, 908, 953). Ему доверяют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17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человек.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16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человек – «МТС» (912),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13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– «МЕГАФОН» (922),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5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– «БИЛАЙН» (963, 906, 961).</a:t>
            </a:r>
            <a:endParaRPr sz="2000" dirty="0"/>
          </a:p>
          <a:p>
            <a:endParaRPr dirty="0"/>
          </a:p>
        </p:txBody>
      </p:sp>
      <p:graphicFrame>
        <p:nvGraphicFramePr>
          <p:cNvPr id="136" name="Содержимое 6"/>
          <p:cNvGraphicFramePr/>
          <p:nvPr/>
        </p:nvGraphicFramePr>
        <p:xfrm>
          <a:off x="5076000" y="2349000"/>
          <a:ext cx="3898440" cy="3416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7" name="Picture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84360" y="1700640"/>
            <a:ext cx="1007640" cy="503640"/>
          </a:xfrm>
          <a:prstGeom prst="rect">
            <a:avLst/>
          </a:prstGeom>
        </p:spPr>
      </p:pic>
      <p:pic>
        <p:nvPicPr>
          <p:cNvPr id="138" name="Picture 4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40360" y="5733360"/>
            <a:ext cx="1180800" cy="885600"/>
          </a:xfrm>
          <a:prstGeom prst="rect">
            <a:avLst/>
          </a:prstGeom>
        </p:spPr>
      </p:pic>
      <p:pic>
        <p:nvPicPr>
          <p:cNvPr id="139" name="Picture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644000" y="1556640"/>
            <a:ext cx="1238040" cy="933120"/>
          </a:xfrm>
          <a:prstGeom prst="rect">
            <a:avLst/>
          </a:prstGeom>
        </p:spPr>
      </p:pic>
      <p:pic>
        <p:nvPicPr>
          <p:cNvPr id="140" name="Picture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60000" y="5733360"/>
            <a:ext cx="1133280" cy="847440"/>
          </a:xfrm>
          <a:prstGeom prst="rect">
            <a:avLst/>
          </a:prstGeom>
        </p:spPr>
      </p:pic>
      <p:sp>
        <p:nvSpPr>
          <p:cNvPr id="9" name="CustomShape 5"/>
          <p:cNvSpPr/>
          <p:nvPr/>
        </p:nvSpPr>
        <p:spPr>
          <a:xfrm>
            <a:off x="360" y="0"/>
            <a:ext cx="9143640" cy="1427584"/>
          </a:xfrm>
          <a:prstGeom prst="rect">
            <a:avLst/>
          </a:prstGeom>
          <a:blipFill>
            <a:blip r:embed="rId8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 w="3810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alibri"/>
              </a:rPr>
              <a:t>2. Код оператора</a:t>
            </a:r>
            <a:r>
              <a:rPr lang="ru-RU" sz="4400" b="1" dirty="0" smtClean="0">
                <a:solidFill>
                  <a:srgbClr val="0070C0"/>
                </a:solidFill>
                <a:latin typeface="Calibri"/>
              </a:rPr>
              <a:t>.</a:t>
            </a:r>
            <a:endParaRPr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321" y="2390874"/>
            <a:ext cx="4379556" cy="33101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42" name="TextShape 2"/>
          <p:cNvSpPr txBox="1"/>
          <p:nvPr/>
        </p:nvSpPr>
        <p:spPr>
          <a:xfrm>
            <a:off x="179640" y="1497563"/>
            <a:ext cx="4316040" cy="5068800"/>
          </a:xfrm>
          <a:prstGeom prst="rect">
            <a:avLst/>
          </a:prstGeom>
        </p:spPr>
        <p:txBody>
          <a:bodyPr/>
          <a:lstStyle/>
          <a:p>
            <a:pPr>
              <a:buFont typeface="Arial"/>
              <a:buChar char="•"/>
            </a:pPr>
            <a:r>
              <a:rPr lang="ru-RU" sz="2400" dirty="0">
                <a:solidFill>
                  <a:srgbClr val="000000"/>
                </a:solidFill>
                <a:latin typeface="Calibri"/>
              </a:rPr>
              <a:t>Проанализировав </a:t>
            </a:r>
            <a:r>
              <a:rPr lang="ru-RU" sz="2400" dirty="0" smtClean="0">
                <a:solidFill>
                  <a:srgbClr val="000000"/>
                </a:solidFill>
                <a:latin typeface="Calibri"/>
              </a:rPr>
              <a:t>все номера телефонов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2 «В» класса, </a:t>
            </a:r>
            <a:r>
              <a:rPr lang="ru-RU" sz="2400" dirty="0" smtClean="0">
                <a:solidFill>
                  <a:srgbClr val="000000"/>
                </a:solidFill>
                <a:latin typeface="Calibri"/>
              </a:rPr>
              <a:t>я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получили следующие результаты:</a:t>
            </a:r>
            <a:endParaRPr sz="2400" dirty="0"/>
          </a:p>
          <a:p>
            <a:pPr>
              <a:buFont typeface="Arial"/>
              <a:buChar char="•"/>
            </a:pPr>
            <a:r>
              <a:rPr lang="ru-RU" sz="2400" dirty="0">
                <a:solidFill>
                  <a:srgbClr val="000000"/>
                </a:solidFill>
                <a:latin typeface="Calibri"/>
              </a:rPr>
              <a:t>Абсолютным лидером стала цифра – </a:t>
            </a:r>
            <a:r>
              <a:rPr lang="ru-RU" sz="3600" b="1" dirty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2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. </a:t>
            </a:r>
            <a:r>
              <a:rPr lang="ru-RU" sz="2400" dirty="0" smtClean="0">
                <a:solidFill>
                  <a:srgbClr val="000000"/>
                </a:solidFill>
                <a:latin typeface="Calibri"/>
              </a:rPr>
              <a:t>Она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встречается 54 раза.</a:t>
            </a:r>
            <a:endParaRPr sz="2400" dirty="0"/>
          </a:p>
          <a:p>
            <a:pPr>
              <a:buFont typeface="Arial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Calibri"/>
              </a:rPr>
              <a:t> Второе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место разделили цифры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1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3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 и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6 –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41 раз.</a:t>
            </a:r>
            <a:endParaRPr sz="2400" dirty="0"/>
          </a:p>
          <a:p>
            <a:pPr>
              <a:buFont typeface="Arial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Calibri"/>
              </a:rPr>
              <a:t> На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третьем месте –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0 –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35 раз.</a:t>
            </a:r>
            <a:endParaRPr sz="2400" dirty="0"/>
          </a:p>
          <a:p>
            <a:pPr>
              <a:buFont typeface="Arial"/>
              <a:buChar char="•"/>
            </a:pP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5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–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34 раза,</a:t>
            </a:r>
            <a:endParaRPr sz="2400" dirty="0"/>
          </a:p>
          <a:p>
            <a:pPr>
              <a:buFont typeface="Arial"/>
              <a:buChar char="•"/>
            </a:pP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8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, 9 –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 31 раз,</a:t>
            </a:r>
            <a:endParaRPr sz="2400" dirty="0"/>
          </a:p>
          <a:p>
            <a:pPr>
              <a:buFont typeface="Arial"/>
              <a:buChar char="•"/>
            </a:pP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4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–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28 раз,</a:t>
            </a:r>
            <a:endParaRPr sz="2400" dirty="0"/>
          </a:p>
          <a:p>
            <a:pPr>
              <a:buFont typeface="Arial"/>
              <a:buChar char="•"/>
            </a:pPr>
            <a:r>
              <a:rPr lang="ru-RU" sz="2400" b="1" dirty="0" smtClean="0">
                <a:solidFill>
                  <a:srgbClr val="000000"/>
                </a:solidFill>
                <a:latin typeface="Calibri"/>
              </a:rPr>
              <a:t> 7 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– </a:t>
            </a:r>
            <a:r>
              <a:rPr lang="ru-RU" sz="2400" dirty="0">
                <a:solidFill>
                  <a:srgbClr val="000000"/>
                </a:solidFill>
                <a:latin typeface="Calibri"/>
              </a:rPr>
              <a:t>22 раза.</a:t>
            </a:r>
            <a:r>
              <a:rPr lang="ru-RU" sz="2400" b="1" dirty="0">
                <a:solidFill>
                  <a:srgbClr val="000000"/>
                </a:solidFill>
                <a:latin typeface="Calibri"/>
              </a:rPr>
              <a:t> </a:t>
            </a:r>
            <a:endParaRPr sz="2400" dirty="0"/>
          </a:p>
          <a:p>
            <a:endParaRPr dirty="0"/>
          </a:p>
        </p:txBody>
      </p:sp>
      <p:sp>
        <p:nvSpPr>
          <p:cNvPr id="143" name="CustomShape 3"/>
          <p:cNvSpPr/>
          <p:nvPr/>
        </p:nvSpPr>
        <p:spPr>
          <a:xfrm>
            <a:off x="6394856" y="2631233"/>
            <a:ext cx="966997" cy="132494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/>
          <a:lstStyle/>
          <a:p>
            <a:pPr algn="ctr"/>
            <a:r>
              <a:rPr lang="ru-RU" sz="9600" b="1" dirty="0">
                <a:ln w="38100">
                  <a:solidFill>
                    <a:srgbClr val="002060"/>
                  </a:solidFill>
                </a:ln>
                <a:solidFill>
                  <a:srgbClr val="FF0000"/>
                </a:solidFill>
                <a:latin typeface="Calibri"/>
              </a:rPr>
              <a:t>2</a:t>
            </a:r>
            <a:endParaRPr dirty="0">
              <a:ln w="38100">
                <a:solidFill>
                  <a:srgbClr val="00206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4" name="CustomShape 4"/>
          <p:cNvSpPr/>
          <p:nvPr/>
        </p:nvSpPr>
        <p:spPr>
          <a:xfrm>
            <a:off x="5075852" y="3321698"/>
            <a:ext cx="998376" cy="13249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endParaRPr lang="ru-RU" sz="3600" b="1" dirty="0" smtClean="0">
              <a:solidFill>
                <a:srgbClr val="000000"/>
              </a:solidFill>
              <a:latin typeface="Calibri"/>
            </a:endParaRPr>
          </a:p>
          <a:p>
            <a:pPr algn="ctr"/>
            <a:r>
              <a:rPr lang="ru-RU" sz="3600" b="1" dirty="0" smtClean="0">
                <a:solidFill>
                  <a:srgbClr val="000000"/>
                </a:solidFill>
                <a:latin typeface="Calibri"/>
              </a:rPr>
              <a:t>0</a:t>
            </a:r>
            <a:endParaRPr dirty="0"/>
          </a:p>
        </p:txBody>
      </p:sp>
      <p:sp>
        <p:nvSpPr>
          <p:cNvPr id="145" name="CustomShape 5"/>
          <p:cNvSpPr/>
          <p:nvPr/>
        </p:nvSpPr>
        <p:spPr>
          <a:xfrm>
            <a:off x="7632439" y="3387012"/>
            <a:ext cx="933063" cy="131561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/>
          <a:lstStyle/>
          <a:p>
            <a:pPr algn="ctr"/>
            <a:endParaRPr lang="ru-RU" sz="2800" b="1" dirty="0" smtClean="0">
              <a:solidFill>
                <a:srgbClr val="000000"/>
              </a:solidFill>
              <a:latin typeface="Calibri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Calibri"/>
              </a:rPr>
              <a:t>1,3,6</a:t>
            </a:r>
          </a:p>
          <a:p>
            <a:pPr algn="ctr"/>
            <a:endParaRPr sz="2800" dirty="0"/>
          </a:p>
        </p:txBody>
      </p:sp>
      <p:sp>
        <p:nvSpPr>
          <p:cNvPr id="7" name="CustomShape 5"/>
          <p:cNvSpPr/>
          <p:nvPr/>
        </p:nvSpPr>
        <p:spPr>
          <a:xfrm>
            <a:off x="0" y="0"/>
            <a:ext cx="9143640" cy="1427584"/>
          </a:xfrm>
          <a:prstGeom prst="rect">
            <a:avLst/>
          </a:prstGeom>
          <a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 w="3810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alibri"/>
              </a:rPr>
              <a:t>3. Цифры-лидеры.</a:t>
            </a:r>
            <a:endParaRPr sz="4400" dirty="0">
              <a:ln w="38100"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2"/>
          <p:cNvSpPr txBox="1"/>
          <p:nvPr/>
        </p:nvSpPr>
        <p:spPr>
          <a:xfrm>
            <a:off x="363894" y="1436915"/>
            <a:ext cx="8332986" cy="5421086"/>
          </a:xfrm>
          <a:prstGeom prst="rect">
            <a:avLst/>
          </a:prstGeo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Почти у каждого человека есть свое любимое число и даже не одно. Почему людям нравятся те или иные числа, почему они с древних времен завораживают человека - объяснить сложно, ведь выбор их происходит на уровне подсознания. </a:t>
            </a:r>
            <a:endParaRPr sz="2000" dirty="0"/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По древней традиции каждое число имеет свое </a:t>
            </a:r>
            <a:r>
              <a:rPr lang="ru-RU" sz="2000" b="1" dirty="0">
                <a:solidFill>
                  <a:srgbClr val="0070C0"/>
                </a:solidFill>
                <a:latin typeface="Calibri"/>
              </a:rPr>
              <a:t>магическое значение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. Любое число — произнесенное, написанное, воплощенное в количестве тех или иных предметов — обладает магической силой, несет в себе определенный смысл и энергию, которые тем или иным образом влияют на нашу жизнь. </a:t>
            </a:r>
            <a:endParaRPr sz="2000" dirty="0"/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Учение, основанное на вере в сверхъестественное влияние на судьбу человека, страны и т.п. сочетаний определённых </a:t>
            </a:r>
            <a:endParaRPr lang="ru-RU" sz="2000" dirty="0" smtClean="0">
              <a:solidFill>
                <a:srgbClr val="000000"/>
              </a:solidFill>
              <a:latin typeface="Calibri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чисел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, цифр называется </a:t>
            </a:r>
            <a:r>
              <a:rPr lang="ru-RU" sz="2000" b="1" dirty="0">
                <a:solidFill>
                  <a:srgbClr val="0070C0"/>
                </a:solidFill>
                <a:latin typeface="Calibri"/>
              </a:rPr>
              <a:t>НУМЕРОЛОГИЕЙ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</a:t>
            </a:r>
            <a:endParaRPr lang="ru-RU" sz="2000" dirty="0" smtClean="0">
              <a:solidFill>
                <a:srgbClr val="000000"/>
              </a:solidFill>
              <a:latin typeface="Calibri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[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лат. numero - считаю и греч. logos - учение]. </a:t>
            </a:r>
            <a:endParaRPr lang="ru-RU" sz="2000" dirty="0" smtClean="0">
              <a:solidFill>
                <a:srgbClr val="000000"/>
              </a:solidFill>
              <a:latin typeface="Calibri"/>
            </a:endParaRP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Большой толковый словарь)</a:t>
            </a:r>
            <a:endParaRPr sz="2000" dirty="0"/>
          </a:p>
          <a:p>
            <a:pPr algn="just">
              <a:buFont typeface="Arial"/>
              <a:buChar char="•"/>
            </a:pPr>
            <a:r>
              <a:rPr lang="ru-RU" sz="2000" b="1" dirty="0">
                <a:solidFill>
                  <a:srgbClr val="000000"/>
                </a:solidFill>
                <a:latin typeface="Calibri"/>
              </a:rPr>
              <a:t>Комбинация чисел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, где бы то ни было, </a:t>
            </a:r>
            <a:endParaRPr sz="2000" dirty="0"/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с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точки зрения нумерологии, не совсем случайна, </a:t>
            </a:r>
            <a:endParaRPr sz="2000" dirty="0"/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Calibri"/>
              </a:rPr>
              <a:t>  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это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же касается и сотового номера телефона.</a:t>
            </a:r>
            <a:endParaRPr sz="2000" dirty="0"/>
          </a:p>
          <a:p>
            <a:pPr algn="just"/>
            <a:endParaRPr sz="2000" dirty="0"/>
          </a:p>
          <a:p>
            <a:pPr algn="just"/>
            <a:endParaRPr sz="2000" dirty="0"/>
          </a:p>
          <a:p>
            <a:endParaRPr sz="2000" dirty="0"/>
          </a:p>
        </p:txBody>
      </p:sp>
      <p:pic>
        <p:nvPicPr>
          <p:cNvPr id="148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72360" y="4710240"/>
            <a:ext cx="2555280" cy="2026800"/>
          </a:xfrm>
          <a:prstGeom prst="rect">
            <a:avLst/>
          </a:prstGeom>
        </p:spPr>
      </p:pic>
      <p:sp>
        <p:nvSpPr>
          <p:cNvPr id="5" name="CustomShape 5"/>
          <p:cNvSpPr/>
          <p:nvPr/>
        </p:nvSpPr>
        <p:spPr>
          <a:xfrm>
            <a:off x="0" y="0"/>
            <a:ext cx="9143640" cy="1427584"/>
          </a:xfrm>
          <a:prstGeom prst="rect">
            <a:avLst/>
          </a:prstGeom>
          <a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 w="3810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alibri"/>
              </a:rPr>
              <a:t>4. Магическая сила числа.</a:t>
            </a:r>
            <a:endParaRPr sz="4400" dirty="0">
              <a:ln w="38100"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0" y="0"/>
            <a:ext cx="9143640" cy="1417320"/>
          </a:xfrm>
          <a:prstGeom prst="rect">
            <a:avLst/>
          </a:prstGeom>
        </p:spPr>
        <p:txBody>
          <a:bodyPr anchor="ctr"/>
          <a:lstStyle/>
          <a:p>
            <a:pPr algn="ctr"/>
            <a:endParaRPr dirty="0"/>
          </a:p>
        </p:txBody>
      </p:sp>
      <p:sp>
        <p:nvSpPr>
          <p:cNvPr id="150" name="TextShape 2"/>
          <p:cNvSpPr txBox="1"/>
          <p:nvPr/>
        </p:nvSpPr>
        <p:spPr>
          <a:xfrm>
            <a:off x="467640" y="1628640"/>
            <a:ext cx="8229240" cy="3672000"/>
          </a:xfrm>
          <a:prstGeom prst="rect">
            <a:avLst/>
          </a:prstGeom>
        </p:spPr>
        <p:txBody>
          <a:bodyPr/>
          <a:lstStyle/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Как узнать нумерологическое значение телефонного номера?</a:t>
            </a:r>
            <a:endParaRPr dirty="0"/>
          </a:p>
          <a:p>
            <a:pPr algn="just"/>
            <a:endParaRPr dirty="0"/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Calibri"/>
              </a:rPr>
              <a:t>Для начала нужно определить его числовой код. Для этого необходимо провести некоторые несложные 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расчеты:</a:t>
            </a:r>
            <a:endParaRPr dirty="0"/>
          </a:p>
          <a:p>
            <a:pPr algn="just"/>
            <a:endParaRPr dirty="0"/>
          </a:p>
          <a:p>
            <a:pPr algn="just">
              <a:buFont typeface="Arial"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/>
              </a:rPr>
              <a:t>Убираем из номера телефона цифры, составляющие код города и код оператора.</a:t>
            </a:r>
            <a:endParaRPr dirty="0"/>
          </a:p>
          <a:p>
            <a:pPr algn="just">
              <a:buFont typeface="Arial"/>
              <a:buChar char="•"/>
            </a:pPr>
            <a:r>
              <a:rPr lang="ru-RU" dirty="0" smtClean="0">
                <a:solidFill>
                  <a:srgbClr val="000000"/>
                </a:solidFill>
                <a:latin typeface="Calibri"/>
              </a:rPr>
              <a:t>Складываем оставшиеся </a:t>
            </a:r>
            <a:r>
              <a:rPr lang="ru-RU" dirty="0">
                <a:solidFill>
                  <a:srgbClr val="000000"/>
                </a:solidFill>
                <a:latin typeface="Calibri"/>
              </a:rPr>
              <a:t>семь 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цифр </a:t>
            </a:r>
            <a:r>
              <a:rPr lang="ru-RU" dirty="0">
                <a:solidFill>
                  <a:srgbClr val="000000"/>
                </a:solidFill>
                <a:latin typeface="Calibri"/>
              </a:rPr>
              <a:t>и получившуюся сумму преобразуем в однозначное число.</a:t>
            </a:r>
            <a:endParaRPr dirty="0"/>
          </a:p>
          <a:p>
            <a:pPr algn="just">
              <a:buFont typeface="Arial"/>
              <a:buChar char="•"/>
            </a:pPr>
            <a:r>
              <a:rPr lang="ru-RU" dirty="0">
                <a:solidFill>
                  <a:srgbClr val="000000"/>
                </a:solidFill>
                <a:latin typeface="Calibri"/>
              </a:rPr>
              <a:t> Например, чтобы узнать код телефонного номера 8(912)225-25-77, 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нужно сначала </a:t>
            </a:r>
            <a:r>
              <a:rPr lang="ru-RU" dirty="0">
                <a:solidFill>
                  <a:srgbClr val="000000"/>
                </a:solidFill>
                <a:latin typeface="Calibri"/>
              </a:rPr>
              <a:t>сложить 2+2+5+2+5+7+7=30. </a:t>
            </a:r>
            <a:r>
              <a:rPr lang="ru-RU" dirty="0" smtClean="0">
                <a:solidFill>
                  <a:srgbClr val="000000"/>
                </a:solidFill>
                <a:latin typeface="Calibri"/>
              </a:rPr>
              <a:t>Затем преобразовать сумму в однозначное число: 3+0=3</a:t>
            </a:r>
            <a:r>
              <a:rPr lang="ru-RU" dirty="0">
                <a:solidFill>
                  <a:srgbClr val="000000"/>
                </a:solidFill>
                <a:latin typeface="Calibri"/>
              </a:rPr>
              <a:t>. Получилось, что определяющим числом этого номера является 3. </a:t>
            </a:r>
            <a:endParaRPr dirty="0"/>
          </a:p>
          <a:p>
            <a:r>
              <a:rPr lang="ru-RU" sz="3200" dirty="0">
                <a:solidFill>
                  <a:srgbClr val="000000"/>
                </a:solidFill>
                <a:latin typeface="Calibri"/>
              </a:rPr>
              <a:t>
</a:t>
            </a:r>
            <a:endParaRPr dirty="0"/>
          </a:p>
          <a:p>
            <a:endParaRPr dirty="0"/>
          </a:p>
          <a:p>
            <a:endParaRPr dirty="0"/>
          </a:p>
          <a:p>
            <a:endParaRPr dirty="0"/>
          </a:p>
          <a:p>
            <a:endParaRPr dirty="0"/>
          </a:p>
        </p:txBody>
      </p:sp>
      <p:pic>
        <p:nvPicPr>
          <p:cNvPr id="151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640" y="5369760"/>
            <a:ext cx="400680" cy="1487880"/>
          </a:xfrm>
          <a:prstGeom prst="rect">
            <a:avLst/>
          </a:prstGeom>
        </p:spPr>
      </p:pic>
      <p:pic>
        <p:nvPicPr>
          <p:cNvPr id="152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7040" y="5348880"/>
            <a:ext cx="1137600" cy="1511640"/>
          </a:xfrm>
          <a:prstGeom prst="rect">
            <a:avLst/>
          </a:prstGeom>
        </p:spPr>
      </p:pic>
      <p:pic>
        <p:nvPicPr>
          <p:cNvPr id="153" name="Picture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71720" y="5351760"/>
            <a:ext cx="897120" cy="1511640"/>
          </a:xfrm>
          <a:prstGeom prst="rect">
            <a:avLst/>
          </a:prstGeom>
        </p:spPr>
      </p:pic>
      <p:pic>
        <p:nvPicPr>
          <p:cNvPr id="154" name="Picture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95560" y="5346000"/>
            <a:ext cx="812160" cy="1511640"/>
          </a:xfrm>
          <a:prstGeom prst="rect">
            <a:avLst/>
          </a:prstGeom>
        </p:spPr>
      </p:pic>
      <p:pic>
        <p:nvPicPr>
          <p:cNvPr id="155" name="Picture 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934800" y="5355000"/>
            <a:ext cx="884160" cy="1511640"/>
          </a:xfrm>
          <a:prstGeom prst="rect">
            <a:avLst/>
          </a:prstGeom>
        </p:spPr>
      </p:pic>
      <p:pic>
        <p:nvPicPr>
          <p:cNvPr id="156" name="Picture 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945680" y="5357880"/>
            <a:ext cx="926640" cy="1511640"/>
          </a:xfrm>
          <a:prstGeom prst="rect">
            <a:avLst/>
          </a:prstGeom>
        </p:spPr>
      </p:pic>
      <p:pic>
        <p:nvPicPr>
          <p:cNvPr id="157" name="Picture 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999040" y="5360760"/>
            <a:ext cx="934560" cy="1511640"/>
          </a:xfrm>
          <a:prstGeom prst="rect">
            <a:avLst/>
          </a:prstGeom>
        </p:spPr>
      </p:pic>
      <p:pic>
        <p:nvPicPr>
          <p:cNvPr id="158" name="Picture 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060680" y="5364000"/>
            <a:ext cx="1002960" cy="1511640"/>
          </a:xfrm>
          <a:prstGeom prst="rect">
            <a:avLst/>
          </a:prstGeom>
        </p:spPr>
      </p:pic>
      <p:pic>
        <p:nvPicPr>
          <p:cNvPr id="159" name="Picture 1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190360" y="5366880"/>
            <a:ext cx="774000" cy="1511640"/>
          </a:xfrm>
          <a:prstGeom prst="rect">
            <a:avLst/>
          </a:prstGeom>
        </p:spPr>
      </p:pic>
      <p:sp>
        <p:nvSpPr>
          <p:cNvPr id="13" name="CustomShape 5"/>
          <p:cNvSpPr/>
          <p:nvPr/>
        </p:nvSpPr>
        <p:spPr>
          <a:xfrm>
            <a:off x="360" y="0"/>
            <a:ext cx="9143640" cy="1427584"/>
          </a:xfrm>
          <a:prstGeom prst="rect">
            <a:avLst/>
          </a:prstGeom>
          <a:blipFill>
            <a:blip r:embed="rId11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 w="3810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alibri"/>
              </a:rPr>
              <a:t>5. Числовой код номера.</a:t>
            </a:r>
            <a:endParaRPr sz="4400" dirty="0">
              <a:ln w="38100"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000">
                <a:solidFill>
                  <a:srgbClr val="000000"/>
                </a:solidFill>
                <a:latin typeface="Calibri"/>
              </a:rPr>
              <a:t>6. Коды наших телефонов</a:t>
            </a:r>
            <a:endParaRPr/>
          </a:p>
        </p:txBody>
      </p:sp>
      <p:sp>
        <p:nvSpPr>
          <p:cNvPr id="161" name="TextShape 2"/>
          <p:cNvSpPr txBox="1"/>
          <p:nvPr/>
        </p:nvSpPr>
        <p:spPr>
          <a:xfrm>
            <a:off x="323640" y="1600200"/>
            <a:ext cx="4172040" cy="5140800"/>
          </a:xfrm>
          <a:prstGeom prst="rect">
            <a:avLst/>
          </a:prstGeom>
        </p:spPr>
        <p:txBody>
          <a:bodyPr wrap="square"/>
          <a:lstStyle/>
          <a:p>
            <a:pPr>
              <a:buFont typeface="Arial"/>
              <a:buChar char="•"/>
            </a:pP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Я высчитал определяющие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числа номеров телефонов нашего класса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.</a:t>
            </a:r>
          </a:p>
          <a:p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Выяснилось, что число 2 «В» класса – это число </a:t>
            </a:r>
            <a:r>
              <a:rPr lang="ru-RU" sz="3600" b="1" dirty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8</a:t>
            </a:r>
            <a:r>
              <a:rPr lang="ru-RU" sz="2000" b="1" dirty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  <a:latin typeface="Calibri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(получилось из девяти номеров</a:t>
            </a:r>
            <a:r>
              <a:rPr lang="ru-RU" sz="2000" dirty="0" smtClean="0">
                <a:solidFill>
                  <a:srgbClr val="000000"/>
                </a:solidFill>
                <a:latin typeface="Calibri"/>
              </a:rPr>
              <a:t>).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Числа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7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и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9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получились из восьми номеров.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Числа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1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и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3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– из шести.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Число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5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– из пяти.</a:t>
            </a:r>
            <a:endParaRPr sz="2000" dirty="0"/>
          </a:p>
          <a:p>
            <a:pPr>
              <a:buFont typeface="Arial"/>
              <a:buChar char="•"/>
            </a:pPr>
            <a:r>
              <a:rPr lang="ru-RU" sz="2000" dirty="0">
                <a:solidFill>
                  <a:srgbClr val="000000"/>
                </a:solidFill>
                <a:latin typeface="Calibri"/>
              </a:rPr>
              <a:t>Числа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2, 4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и </a:t>
            </a:r>
            <a:r>
              <a:rPr lang="ru-RU" sz="2000" b="1" dirty="0">
                <a:solidFill>
                  <a:srgbClr val="000000"/>
                </a:solidFill>
                <a:latin typeface="Calibri"/>
              </a:rPr>
              <a:t>6</a:t>
            </a:r>
            <a:r>
              <a:rPr lang="ru-RU" sz="2000" dirty="0">
                <a:solidFill>
                  <a:srgbClr val="000000"/>
                </a:solidFill>
                <a:latin typeface="Calibri"/>
              </a:rPr>
              <a:t> – из трёх номеров.</a:t>
            </a:r>
            <a:endParaRPr sz="2000" dirty="0"/>
          </a:p>
          <a:p>
            <a:endParaRPr dirty="0"/>
          </a:p>
        </p:txBody>
      </p:sp>
      <p:sp>
        <p:nvSpPr>
          <p:cNvPr id="162" name="CustomShape 3"/>
          <p:cNvSpPr/>
          <p:nvPr/>
        </p:nvSpPr>
        <p:spPr>
          <a:xfrm>
            <a:off x="7349790" y="2330339"/>
            <a:ext cx="184320" cy="1015200"/>
          </a:xfrm>
          <a:prstGeom prst="rect">
            <a:avLst/>
          </a:prstGeom>
        </p:spPr>
      </p:sp>
      <p:sp>
        <p:nvSpPr>
          <p:cNvPr id="11" name="CustomShape 5"/>
          <p:cNvSpPr/>
          <p:nvPr/>
        </p:nvSpPr>
        <p:spPr>
          <a:xfrm>
            <a:off x="360" y="0"/>
            <a:ext cx="9143640" cy="1427584"/>
          </a:xfrm>
          <a:prstGeom prst="rect">
            <a:avLst/>
          </a:prstGeom>
          <a:blipFill>
            <a:blip r:embed="rId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</a:blipFill>
        </p:spPr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ln w="38100">
                  <a:solidFill>
                    <a:srgbClr val="002060"/>
                  </a:solidFill>
                </a:ln>
                <a:solidFill>
                  <a:srgbClr val="0070C0"/>
                </a:solidFill>
                <a:latin typeface="Calibri"/>
              </a:rPr>
              <a:t>6. Коды наших телефонов.</a:t>
            </a:r>
            <a:endParaRPr sz="4400" dirty="0">
              <a:ln w="38100"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90253" y="2038836"/>
            <a:ext cx="2522473" cy="3406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417836" y="2537927"/>
            <a:ext cx="470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8</a:t>
            </a:r>
            <a:endParaRPr lang="ru-RU" sz="40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52522" y="3079102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7,9</a:t>
            </a:r>
            <a:endParaRPr lang="ru-RU" sz="20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56580" y="3452326"/>
            <a:ext cx="5405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1,3</a:t>
            </a:r>
            <a:endParaRPr lang="ru-RU" sz="20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35283" y="385354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5</a:t>
            </a:r>
            <a:endParaRPr lang="ru-RU" sz="20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80719" y="4264090"/>
            <a:ext cx="7537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n w="38100">
                  <a:solidFill>
                    <a:srgbClr val="002060"/>
                  </a:solidFill>
                </a:ln>
                <a:solidFill>
                  <a:srgbClr val="7030A0"/>
                </a:solidFill>
              </a:rPr>
              <a:t>2,4,6</a:t>
            </a:r>
            <a:endParaRPr lang="ru-RU" sz="2000" dirty="0">
              <a:ln w="38100">
                <a:solidFill>
                  <a:srgbClr val="002060"/>
                </a:solidFill>
              </a:ln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/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714</Words>
  <Application>Microsoft Office PowerPoint</Application>
  <PresentationFormat>Экран (4:3)</PresentationFormat>
  <Paragraphs>217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Новоселов</dc:creator>
  <cp:lastModifiedBy>User</cp:lastModifiedBy>
  <cp:revision>32</cp:revision>
  <dcterms:modified xsi:type="dcterms:W3CDTF">2013-01-30T13:26:03Z</dcterms:modified>
</cp:coreProperties>
</file>